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7" r:id="rId4"/>
    <p:sldId id="258" r:id="rId5"/>
    <p:sldId id="259" r:id="rId6"/>
    <p:sldId id="265" r:id="rId7"/>
    <p:sldId id="268" r:id="rId8"/>
    <p:sldId id="260" r:id="rId9"/>
    <p:sldId id="261" r:id="rId10"/>
    <p:sldId id="262" r:id="rId11"/>
    <p:sldId id="263" r:id="rId12"/>
    <p:sldId id="264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6" r:id="rId22"/>
    <p:sldId id="27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93CB3-5C3C-47ED-9835-97FCAE2B10BF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7B72-66EB-4DF2-91EC-E17B7E9906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A317-4FBA-4973-974D-F31F121BB621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421-E1CF-4869-8C69-1C0F91E3C84C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96C9-65D8-491D-AA92-226669A0B443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96F6-FA48-4C87-BB9C-C1BD1AB9D9A0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B3A-3BE0-4543-9CA5-6F79276DB8E0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65CA-C110-4962-A0A4-8183AFDEDCA2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DE8B-330B-49CC-8F84-201952672791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20D1-DC9D-4ACE-AF68-75A0C05C0BE2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1A04-1F57-44F4-8F88-F5A07B5206B3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D32-29AB-4C11-A4F6-CB26762174CA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793E-C1FC-4DAA-B901-6298FC6B8875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9B8A-8624-4529-853E-1DF0BF36D914}" type="datetime1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A393-465F-41B1-A670-209847186E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2241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Self- assembly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n-US" sz="3600" b="1" dirty="0" err="1" smtClean="0"/>
              <a:t>Supramolecular</a:t>
            </a:r>
            <a:r>
              <a:rPr lang="en-US" sz="3600" b="1" dirty="0" smtClean="0"/>
              <a:t> chemistry</a:t>
            </a:r>
            <a:endParaRPr lang="el-GR" sz="36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6400800" cy="838944"/>
          </a:xfrm>
        </p:spPr>
        <p:txBody>
          <a:bodyPr>
            <a:normAutofit/>
          </a:bodyPr>
          <a:lstStyle/>
          <a:p>
            <a:pPr algn="l"/>
            <a:r>
              <a:rPr lang="el-GR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Εργασία για το μάθημα </a:t>
            </a:r>
            <a:r>
              <a:rPr lang="el-GR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l-GR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Υπερμοριακή</a:t>
            </a:r>
            <a:r>
              <a:rPr lang="el-GR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Χημεία» </a:t>
            </a:r>
            <a:endParaRPr lang="el-GR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l-GR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Υπεύθυνος καθηγητής: </a:t>
            </a:r>
            <a:r>
              <a:rPr lang="el-GR" sz="1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Κουτσολέλος</a:t>
            </a:r>
            <a:r>
              <a:rPr lang="el-GR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Αθανάσιος</a:t>
            </a:r>
            <a:endParaRPr lang="el-GR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l-GR" dirty="0"/>
          </a:p>
        </p:txBody>
      </p:sp>
      <p:pic>
        <p:nvPicPr>
          <p:cNvPr id="4" name="4 - Θέση περιεχομένου" descr="αρχείο λήψη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48680"/>
            <a:ext cx="1809201" cy="1801160"/>
          </a:xfrm>
          <a:prstGeom prst="rect">
            <a:avLst/>
          </a:prstGeo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600" smtClean="0"/>
              <a:pPr/>
              <a:t>1</a:t>
            </a:fld>
            <a:endParaRPr lang="el-GR" sz="1600" dirty="0"/>
          </a:p>
        </p:txBody>
      </p:sp>
      <p:pic>
        <p:nvPicPr>
          <p:cNvPr id="6" name="5 - Εικόνα" descr="2019-05-08 19_49_45-Έναρξ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573016"/>
            <a:ext cx="5668166" cy="161947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39552" y="5805264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/>
              <a:t>Τσούτσα Μαρία Ελένη </a:t>
            </a:r>
            <a:endParaRPr lang="el-GR" sz="2000" i="1" dirty="0"/>
          </a:p>
        </p:txBody>
      </p:sp>
      <p:sp>
        <p:nvSpPr>
          <p:cNvPr id="8" name="7 - TextBox"/>
          <p:cNvSpPr txBox="1"/>
          <p:nvPr/>
        </p:nvSpPr>
        <p:spPr>
          <a:xfrm>
            <a:off x="4067944" y="62373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23-05-2019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02172"/>
            <a:ext cx="3999103" cy="3071310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10</a:t>
            </a:fld>
            <a:endParaRPr lang="el-GR" sz="1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Synthesis of Polyaniline </a:t>
            </a:r>
            <a:r>
              <a:rPr lang="en-US" sz="2800" b="1" dirty="0" err="1" smtClean="0"/>
              <a:t>Nanotubes</a:t>
            </a:r>
            <a:r>
              <a:rPr lang="en-US" sz="2800" b="1" dirty="0" smtClean="0"/>
              <a:t> Using Self-Assembly: Application in gas sensing</a:t>
            </a:r>
            <a:endParaRPr lang="el-GR" sz="2800" b="1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057781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Yin et al., </a:t>
            </a:r>
            <a:r>
              <a:rPr lang="en-US" sz="1400" b="1" dirty="0" smtClean="0"/>
              <a:t>“Facile Synthesis of Polyaniline </a:t>
            </a:r>
            <a:r>
              <a:rPr lang="en-US" sz="1400" b="1" dirty="0" err="1" smtClean="0"/>
              <a:t>Nanotubes</a:t>
            </a:r>
            <a:r>
              <a:rPr lang="en-US" sz="1400" b="1" dirty="0" smtClean="0"/>
              <a:t> Using Self-Assembly Method Based on the Hydrogen Bonding: Mechanism and Application in Gas Sensing”</a:t>
            </a:r>
            <a:r>
              <a:rPr lang="en-US" sz="1400" dirty="0" smtClean="0"/>
              <a:t>, Polymers, 2017</a:t>
            </a:r>
            <a:endParaRPr lang="el-GR" sz="1400" dirty="0" smtClean="0"/>
          </a:p>
          <a:p>
            <a:endParaRPr lang="el-GR" dirty="0"/>
          </a:p>
        </p:txBody>
      </p:sp>
      <p:pic>
        <p:nvPicPr>
          <p:cNvPr id="8" name="7 - Εικόνα" descr="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3513" y="3068960"/>
            <a:ext cx="3959125" cy="3016475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4688613" y="1844824"/>
            <a:ext cx="445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 images of PANI with CA/ANI: (d) 0,5 (e) 2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θερμ 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270861" cy="3257901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11</a:t>
            </a:fld>
            <a:endParaRPr lang="el-GR" sz="14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Synthesis of Polyaniline </a:t>
            </a:r>
            <a:r>
              <a:rPr lang="en-US" sz="2800" b="1" dirty="0" err="1" smtClean="0"/>
              <a:t>Nanotubes</a:t>
            </a:r>
            <a:r>
              <a:rPr lang="en-US" sz="2800" b="1" dirty="0" smtClean="0"/>
              <a:t> Using Self-Assembly: Application in gas sensing</a:t>
            </a:r>
            <a:endParaRPr lang="el-GR" sz="2800" b="1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467544" y="6057781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Yin et al., </a:t>
            </a:r>
            <a:r>
              <a:rPr lang="en-US" sz="1400" b="1" dirty="0" smtClean="0"/>
              <a:t>“Facile Synthesis of Polyaniline </a:t>
            </a:r>
            <a:r>
              <a:rPr lang="en-US" sz="1400" b="1" dirty="0" err="1" smtClean="0"/>
              <a:t>Nanotubes</a:t>
            </a:r>
            <a:r>
              <a:rPr lang="en-US" sz="1400" b="1" dirty="0" smtClean="0"/>
              <a:t> Using Self-Assembly Method Based on the Hydrogen Bonding: Mechanism and Application in Gas Sensing”</a:t>
            </a:r>
            <a:r>
              <a:rPr lang="en-US" sz="1400" dirty="0" smtClean="0"/>
              <a:t>, Polymers, 2017</a:t>
            </a:r>
            <a:endParaRPr lang="el-GR" sz="1400" dirty="0" smtClean="0"/>
          </a:p>
          <a:p>
            <a:endParaRPr lang="el-GR" dirty="0"/>
          </a:p>
        </p:txBody>
      </p:sp>
      <p:pic>
        <p:nvPicPr>
          <p:cNvPr id="9" name="8 - Εικόνα" descr="θεσμ 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325240" cy="3312368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395536" y="5085184"/>
            <a:ext cx="841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images of the samples prepared at CA/</a:t>
            </a:r>
            <a:r>
              <a:rPr lang="en-US" dirty="0" err="1" smtClean="0"/>
              <a:t>Ani</a:t>
            </a:r>
            <a:r>
              <a:rPr lang="en-US" dirty="0" smtClean="0"/>
              <a:t> = 0.5 (a) at room temperature for 24 h (b) at ice bath with mechanical stirring for 24 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Molecular interactions and self-assembled structures of typical </a:t>
            </a:r>
            <a:r>
              <a:rPr lang="en-US" sz="3200" b="1" dirty="0" err="1" smtClean="0"/>
              <a:t>lipopeptides</a:t>
            </a:r>
            <a:endParaRPr lang="el-GR" sz="3200" b="1" dirty="0"/>
          </a:p>
        </p:txBody>
      </p:sp>
      <p:pic>
        <p:nvPicPr>
          <p:cNvPr id="5" name="4 - Θέση περιεχομένου" descr="2019-05-17 20_01_04-Έναρξη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232" y="1340768"/>
            <a:ext cx="6430136" cy="4896544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12</a:t>
            </a:fld>
            <a:endParaRPr lang="el-GR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63347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 A. Hutchinson</a:t>
            </a:r>
            <a:r>
              <a:rPr lang="el-GR" sz="1400" dirty="0" smtClean="0"/>
              <a:t> </a:t>
            </a:r>
            <a:r>
              <a:rPr lang="en-US" sz="1400" dirty="0" smtClean="0"/>
              <a:t>et al., “</a:t>
            </a:r>
            <a:r>
              <a:rPr lang="en-US" sz="1400" b="1" dirty="0" smtClean="0"/>
              <a:t>Peptide hormones and </a:t>
            </a:r>
            <a:r>
              <a:rPr lang="en-US" sz="1400" b="1" dirty="0" err="1" smtClean="0"/>
              <a:t>lipopeptides</a:t>
            </a:r>
            <a:r>
              <a:rPr lang="en-US" sz="1400" b="1" dirty="0" smtClean="0"/>
              <a:t>: from self-assembly to therapeutic applications</a:t>
            </a:r>
            <a:r>
              <a:rPr lang="en-US" sz="1400" dirty="0" smtClean="0"/>
              <a:t>”,</a:t>
            </a:r>
          </a:p>
          <a:p>
            <a:r>
              <a:rPr lang="en-US" sz="1400" dirty="0" smtClean="0"/>
              <a:t>J. </a:t>
            </a:r>
            <a:r>
              <a:rPr lang="en-US" sz="1400" dirty="0" err="1" smtClean="0"/>
              <a:t>Pept</a:t>
            </a:r>
            <a:r>
              <a:rPr lang="en-US" sz="1400" dirty="0" smtClean="0"/>
              <a:t>. Sci., 2017</a:t>
            </a:r>
            <a:endParaRPr lang="el-G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How we study self-assembly processes</a:t>
            </a:r>
            <a:endParaRPr lang="el-GR" sz="2900" b="1" dirty="0" smtClean="0"/>
          </a:p>
        </p:txBody>
      </p:sp>
      <p:pic>
        <p:nvPicPr>
          <p:cNvPr id="5" name="4 - Θέση περιεχομένου" descr="porphyr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1944216" cy="195305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6" name="5 - Εικόνα" descr="BODIP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852936"/>
            <a:ext cx="2780617" cy="1807401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547664" y="5157192"/>
            <a:ext cx="60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Porphyrin</a:t>
            </a:r>
            <a:r>
              <a:rPr lang="en-US" dirty="0" smtClean="0"/>
              <a:t>                                                     Boron-</a:t>
            </a:r>
            <a:r>
              <a:rPr lang="en-US" dirty="0" err="1" smtClean="0"/>
              <a:t>dipyrrin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bodipy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Self-assembly of charged </a:t>
            </a:r>
            <a:r>
              <a:rPr lang="en-US" sz="3200" b="1" dirty="0" err="1" smtClean="0"/>
              <a:t>fluorophores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9" name="8 - Εικόνα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597903" cy="1768201"/>
          </a:xfrm>
          <a:prstGeom prst="rect">
            <a:avLst/>
          </a:prstGeom>
        </p:spPr>
      </p:pic>
      <p:pic>
        <p:nvPicPr>
          <p:cNvPr id="12" name="11 - Εικόνα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358489" cy="39680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6" name="5 - Εικόνα" descr="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278454" cy="3611435"/>
          </a:xfrm>
          <a:prstGeom prst="rect">
            <a:avLst/>
          </a:prstGeom>
        </p:spPr>
      </p:pic>
      <p:pic>
        <p:nvPicPr>
          <p:cNvPr id="8" name="7 - Θέση περιεχομένου" descr="8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4029820" cy="2448272"/>
          </a:xfrm>
        </p:spPr>
      </p:pic>
      <p:pic>
        <p:nvPicPr>
          <p:cNvPr id="9" name="8 - Εικόνα" descr="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36712"/>
            <a:ext cx="2808312" cy="3256014"/>
          </a:xfrm>
          <a:prstGeom prst="rect">
            <a:avLst/>
          </a:prstGeom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Self-assembly of charged </a:t>
            </a:r>
            <a:r>
              <a:rPr lang="en-US" sz="3200" b="1" dirty="0" err="1" smtClean="0"/>
              <a:t>fluorophores</a:t>
            </a:r>
            <a:endParaRPr lang="el-G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12-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14407" cy="4638361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Self-assembly of charged </a:t>
            </a:r>
            <a:r>
              <a:rPr lang="en-US" sz="3200" b="1" dirty="0" err="1" smtClean="0"/>
              <a:t>fluorophores</a:t>
            </a:r>
            <a:endParaRPr lang="el-GR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synthesis scheme of </a:t>
            </a:r>
            <a:r>
              <a:rPr lang="en-US" sz="3200" b="1" dirty="0" err="1" smtClean="0"/>
              <a:t>bodipy</a:t>
            </a:r>
            <a:r>
              <a:rPr lang="en-US" sz="3200" b="1" dirty="0" smtClean="0"/>
              <a:t>-based coordination polymers</a:t>
            </a:r>
            <a:r>
              <a:rPr lang="el-GR" sz="3200" b="1" dirty="0" smtClean="0"/>
              <a:t> </a:t>
            </a:r>
            <a:r>
              <a:rPr lang="en-US" sz="3200" b="1" dirty="0" smtClean="0"/>
              <a:t>(MOFs)</a:t>
            </a:r>
            <a:endParaRPr lang="el-GR" sz="3200" b="1" dirty="0" smtClean="0"/>
          </a:p>
        </p:txBody>
      </p:sp>
      <p:pic>
        <p:nvPicPr>
          <p:cNvPr id="5" name="4 - Θέση περιεχομένου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8721" y="1340768"/>
            <a:ext cx="7305328" cy="4896544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,,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6363565" cy="3816424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synthesis scheme of </a:t>
            </a:r>
            <a:r>
              <a:rPr lang="en-US" sz="3200" b="1" dirty="0" err="1" smtClean="0"/>
              <a:t>bodipy</a:t>
            </a:r>
            <a:r>
              <a:rPr lang="en-US" sz="3200" b="1" dirty="0" smtClean="0"/>
              <a:t>-based coordination polymers</a:t>
            </a:r>
            <a:r>
              <a:rPr lang="el-GR" sz="3200" b="1" dirty="0" smtClean="0"/>
              <a:t> </a:t>
            </a:r>
            <a:r>
              <a:rPr lang="en-US" sz="3200" b="1" dirty="0" smtClean="0"/>
              <a:t>(MOFs)</a:t>
            </a:r>
            <a:endParaRPr lang="el-GR" sz="3200" b="1" dirty="0" smtClean="0"/>
          </a:p>
        </p:txBody>
      </p:sp>
      <p:pic>
        <p:nvPicPr>
          <p:cNvPr id="7" name="5 - Θέση περιεχομένου" descr="888.png"/>
          <p:cNvPicPr>
            <a:picLocks noChangeAspect="1"/>
          </p:cNvPicPr>
          <p:nvPr/>
        </p:nvPicPr>
        <p:blipFill>
          <a:blip r:embed="rId3" cstate="print"/>
          <a:srcRect t="5714" r="54811"/>
          <a:stretch>
            <a:fillRect/>
          </a:stretch>
        </p:blipFill>
        <p:spPr>
          <a:xfrm>
            <a:off x="6660232" y="1052736"/>
            <a:ext cx="1944216" cy="2376264"/>
          </a:xfrm>
          <a:prstGeom prst="rect">
            <a:avLst/>
          </a:prstGeom>
        </p:spPr>
      </p:pic>
      <p:pic>
        <p:nvPicPr>
          <p:cNvPr id="8" name="7 - Εικόνα" descr="888.png"/>
          <p:cNvPicPr>
            <a:picLocks noChangeAspect="1"/>
          </p:cNvPicPr>
          <p:nvPr/>
        </p:nvPicPr>
        <p:blipFill>
          <a:blip r:embed="rId3" cstate="print"/>
          <a:srcRect l="50000" t="2572" r="1844" b="5734"/>
          <a:stretch>
            <a:fillRect/>
          </a:stretch>
        </p:blipFill>
        <p:spPr>
          <a:xfrm>
            <a:off x="6876256" y="3573016"/>
            <a:ext cx="187220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/>
              <a:t>Nanostructured</a:t>
            </a:r>
            <a:r>
              <a:rPr lang="en-US" sz="3600" b="1" dirty="0" smtClean="0"/>
              <a:t> self-assembles based on </a:t>
            </a:r>
            <a:r>
              <a:rPr lang="en-US" sz="3600" b="1" dirty="0" err="1" smtClean="0"/>
              <a:t>preorganized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fluorophores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" name="9 - Εικόνα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163938" cy="4546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self-assembly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αρχείο λήψη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3965886" cy="2970587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2</a:t>
            </a:fld>
            <a:endParaRPr lang="el-GR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Self-organizing molecular probes</a:t>
            </a:r>
            <a:endParaRPr lang="el-GR" sz="3200" b="1" dirty="0" smtClean="0"/>
          </a:p>
        </p:txBody>
      </p:sp>
      <p:pic>
        <p:nvPicPr>
          <p:cNvPr id="5" name="4 - Θέση περιεχομένου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071662" cy="3672408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7" name="6 - Εικόνα" descr="4.png"/>
          <p:cNvPicPr>
            <a:picLocks noChangeAspect="1"/>
          </p:cNvPicPr>
          <p:nvPr/>
        </p:nvPicPr>
        <p:blipFill>
          <a:blip r:embed="rId3" cstate="print"/>
          <a:srcRect r="24013" b="61198"/>
          <a:stretch>
            <a:fillRect/>
          </a:stretch>
        </p:blipFill>
        <p:spPr>
          <a:xfrm>
            <a:off x="755576" y="4653136"/>
            <a:ext cx="4842742" cy="1996045"/>
          </a:xfrm>
          <a:prstGeom prst="rect">
            <a:avLst/>
          </a:prstGeom>
        </p:spPr>
      </p:pic>
      <p:pic>
        <p:nvPicPr>
          <p:cNvPr id="8" name="7 - Εικόνα" descr="2.png"/>
          <p:cNvPicPr>
            <a:picLocks noChangeAspect="1"/>
          </p:cNvPicPr>
          <p:nvPr/>
        </p:nvPicPr>
        <p:blipFill>
          <a:blip r:embed="rId4" cstate="print"/>
          <a:srcRect l="70605" b="23806"/>
          <a:stretch>
            <a:fillRect/>
          </a:stretch>
        </p:blipFill>
        <p:spPr>
          <a:xfrm>
            <a:off x="5724128" y="5013176"/>
            <a:ext cx="1951774" cy="14662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900" b="1" dirty="0" smtClean="0"/>
              <a:t>Ευχαριστώ για την προσοχή σας!</a:t>
            </a:r>
            <a:endParaRPr lang="el-GR" sz="29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5" name="4 - Θέση περιεχομένου" descr="ten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76664" cy="43579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900" b="1" dirty="0" smtClean="0"/>
              <a:t>Βιβλιογραφία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Sarkar</a:t>
            </a:r>
            <a:r>
              <a:rPr lang="en-US" sz="1800" dirty="0" smtClean="0"/>
              <a:t> et al., “</a:t>
            </a:r>
            <a:r>
              <a:rPr lang="en-US" sz="1800" b="1" dirty="0" smtClean="0"/>
              <a:t>Tailor-Made Self-Assemblies from Functionalized </a:t>
            </a:r>
            <a:r>
              <a:rPr lang="en-US" sz="1800" b="1" dirty="0" err="1" smtClean="0"/>
              <a:t>Amphiphiles</a:t>
            </a:r>
            <a:r>
              <a:rPr lang="en-US" sz="1800" b="1" dirty="0" smtClean="0"/>
              <a:t>: Diversity and Applications</a:t>
            </a:r>
            <a:r>
              <a:rPr lang="en-US" sz="1800" dirty="0" smtClean="0"/>
              <a:t>”, ACS Pub, </a:t>
            </a:r>
            <a:r>
              <a:rPr lang="en-US" sz="1800" dirty="0" smtClean="0"/>
              <a:t>2018</a:t>
            </a:r>
            <a:endParaRPr lang="el-GR" sz="1800" dirty="0" smtClean="0"/>
          </a:p>
          <a:p>
            <a:r>
              <a:rPr lang="en-US" sz="1800" dirty="0" smtClean="0"/>
              <a:t>J. A. Hutchinson</a:t>
            </a:r>
            <a:r>
              <a:rPr lang="el-GR" sz="1800" dirty="0" smtClean="0"/>
              <a:t> </a:t>
            </a:r>
            <a:r>
              <a:rPr lang="en-US" sz="1800" dirty="0" smtClean="0"/>
              <a:t>et al., “</a:t>
            </a:r>
            <a:r>
              <a:rPr lang="en-US" sz="1800" b="1" dirty="0" smtClean="0"/>
              <a:t>Peptide hormones and </a:t>
            </a:r>
            <a:r>
              <a:rPr lang="en-US" sz="1800" b="1" dirty="0" err="1" smtClean="0"/>
              <a:t>lipopeptides</a:t>
            </a:r>
            <a:r>
              <a:rPr lang="en-US" sz="1800" b="1" dirty="0" smtClean="0"/>
              <a:t>: from self-assembly to therapeutic </a:t>
            </a:r>
            <a:r>
              <a:rPr lang="en-US" sz="1800" b="1" dirty="0" err="1" smtClean="0"/>
              <a:t>applications</a:t>
            </a:r>
            <a:r>
              <a:rPr lang="en-US" sz="1800" dirty="0" err="1" smtClean="0"/>
              <a:t>”,J</a:t>
            </a:r>
            <a:r>
              <a:rPr lang="en-US" sz="1800" dirty="0" smtClean="0"/>
              <a:t>. </a:t>
            </a:r>
            <a:r>
              <a:rPr lang="en-US" sz="1800" dirty="0" err="1" smtClean="0"/>
              <a:t>Pept</a:t>
            </a:r>
            <a:r>
              <a:rPr lang="en-US" sz="1800" dirty="0" smtClean="0"/>
              <a:t>. Sci., </a:t>
            </a:r>
            <a:r>
              <a:rPr lang="en-US" sz="1800" dirty="0" smtClean="0"/>
              <a:t>2017</a:t>
            </a:r>
            <a:endParaRPr lang="el-GR" sz="1800" dirty="0" smtClean="0"/>
          </a:p>
          <a:p>
            <a:r>
              <a:rPr lang="en-US" sz="1800" dirty="0" smtClean="0"/>
              <a:t>Yin et al., </a:t>
            </a:r>
            <a:r>
              <a:rPr lang="en-US" sz="1800" b="1" dirty="0" smtClean="0"/>
              <a:t>“Facile Synthesis of Polyaniline </a:t>
            </a:r>
            <a:r>
              <a:rPr lang="en-US" sz="1800" b="1" dirty="0" err="1" smtClean="0"/>
              <a:t>Nanotubes</a:t>
            </a:r>
            <a:r>
              <a:rPr lang="en-US" sz="1800" b="1" dirty="0" smtClean="0"/>
              <a:t> Using Self-Assembly Method Based on the Hydrogen Bonding: Mechanism and Application in Gas Sensing”</a:t>
            </a:r>
            <a:r>
              <a:rPr lang="en-US" sz="1800" dirty="0" smtClean="0"/>
              <a:t>, Polymers, </a:t>
            </a:r>
            <a:r>
              <a:rPr lang="en-US" sz="1800" dirty="0" smtClean="0"/>
              <a:t>2017</a:t>
            </a:r>
            <a:endParaRPr lang="el-GR" sz="1800" dirty="0" smtClean="0"/>
          </a:p>
          <a:p>
            <a:r>
              <a:rPr lang="en-US" sz="1800" dirty="0" err="1" smtClean="0"/>
              <a:t>Solomonov</a:t>
            </a:r>
            <a:r>
              <a:rPr lang="el-GR" sz="1800" dirty="0" smtClean="0"/>
              <a:t> </a:t>
            </a:r>
            <a:r>
              <a:rPr lang="en-US" sz="1800" dirty="0" smtClean="0"/>
              <a:t>et al., “</a:t>
            </a:r>
            <a:r>
              <a:rPr lang="en-US" sz="1800" b="1" dirty="0" smtClean="0"/>
              <a:t>Design and Applications of </a:t>
            </a:r>
            <a:r>
              <a:rPr lang="en-US" sz="1800" b="1" dirty="0" err="1" smtClean="0"/>
              <a:t>Dipyrrin</a:t>
            </a:r>
            <a:r>
              <a:rPr lang="en-US" sz="1800" b="1" dirty="0" smtClean="0"/>
              <a:t>-based Fluorescent Dyes and Related </a:t>
            </a:r>
            <a:r>
              <a:rPr lang="en-US" sz="1800" b="1" dirty="0" smtClean="0"/>
              <a:t>Organic </a:t>
            </a:r>
            <a:r>
              <a:rPr lang="en-US" sz="1800" b="1" dirty="0" err="1" smtClean="0"/>
              <a:t>Luminophores</a:t>
            </a:r>
            <a:r>
              <a:rPr lang="en-US" sz="1800" b="1" dirty="0" smtClean="0"/>
              <a:t>: From Individual Compounds to Supramolecular Self-Assembled </a:t>
            </a:r>
            <a:r>
              <a:rPr lang="en-US" sz="1800" b="1" dirty="0" smtClean="0"/>
              <a:t>Systems</a:t>
            </a:r>
            <a:r>
              <a:rPr lang="en-US" sz="1800" dirty="0" smtClean="0"/>
              <a:t>”, </a:t>
            </a:r>
            <a:r>
              <a:rPr lang="en-US" sz="1800" dirty="0" err="1" smtClean="0"/>
              <a:t>j.dyes</a:t>
            </a:r>
            <a:r>
              <a:rPr lang="en-US" sz="1800" dirty="0" smtClean="0"/>
              <a:t> and pigments, 2018</a:t>
            </a: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 smtClean="0"/>
              <a:t>Self- assembly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 smtClean="0"/>
              <a:t>Self-assembly is a process in which building blocks autonomously organize to form stable </a:t>
            </a:r>
            <a:r>
              <a:rPr lang="en-US" sz="2400" dirty="0" err="1" smtClean="0"/>
              <a:t>supermolecules</a:t>
            </a:r>
            <a:r>
              <a:rPr lang="en-US" sz="2400" dirty="0" smtClean="0"/>
              <a:t> of higher order and complexity through domination of weak, </a:t>
            </a:r>
            <a:r>
              <a:rPr lang="en-US" sz="2400" dirty="0" err="1" smtClean="0"/>
              <a:t>noncovalent</a:t>
            </a:r>
            <a:r>
              <a:rPr lang="en-US" sz="2400" dirty="0" smtClean="0"/>
              <a:t> interactions, like:</a:t>
            </a:r>
          </a:p>
          <a:p>
            <a:endParaRPr lang="en-US" sz="2400" dirty="0" smtClean="0"/>
          </a:p>
          <a:p>
            <a:pPr marL="396000">
              <a:buFont typeface="Wingdings" pitchFamily="2" charset="2"/>
              <a:buChar char="ü"/>
            </a:pPr>
            <a:r>
              <a:rPr lang="en-US" sz="2400" dirty="0" smtClean="0"/>
              <a:t>Hydrogen-bonding,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Hydrophobic interactions,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π-π stacking,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Waals forces,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Metal-ligand </a:t>
            </a:r>
            <a:r>
              <a:rPr lang="en-US" sz="2400" dirty="0" err="1" smtClean="0"/>
              <a:t>complexation</a:t>
            </a:r>
            <a:r>
              <a:rPr lang="en-US" sz="24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Electrostatic interaction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*  Kinetically labile covalent bonds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/>
          <a:lstStyle/>
          <a:p>
            <a:r>
              <a:rPr lang="en-US" b="1" dirty="0" smtClean="0"/>
              <a:t>Self- assembly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US" sz="2200" dirty="0" smtClean="0"/>
              <a:t>‘</a:t>
            </a:r>
            <a:r>
              <a:rPr lang="en-US" sz="2200" i="1" dirty="0" err="1" smtClean="0"/>
              <a:t>Supramolecule</a:t>
            </a:r>
            <a:r>
              <a:rPr lang="en-US" sz="2200" dirty="0" smtClean="0"/>
              <a:t>' was introduced by</a:t>
            </a:r>
            <a:r>
              <a:rPr lang="el-GR" sz="2200" dirty="0" smtClean="0"/>
              <a:t> </a:t>
            </a:r>
            <a:r>
              <a:rPr lang="en-US" sz="2200" dirty="0" smtClean="0"/>
              <a:t>Karl </a:t>
            </a:r>
            <a:r>
              <a:rPr lang="en-US" sz="2200" dirty="0" err="1" smtClean="0"/>
              <a:t>Lothar</a:t>
            </a:r>
            <a:r>
              <a:rPr lang="en-US" sz="2200" dirty="0" smtClean="0"/>
              <a:t> Wolf and his co-workers in 1937</a:t>
            </a:r>
          </a:p>
          <a:p>
            <a:pPr marL="0" algn="just">
              <a:buNone/>
            </a:pPr>
            <a:endParaRPr lang="en-US" sz="2200" dirty="0" smtClean="0"/>
          </a:p>
          <a:p>
            <a:pPr marL="0" algn="just">
              <a:buNone/>
            </a:pPr>
            <a:r>
              <a:rPr lang="en-US" sz="2200" dirty="0" smtClean="0"/>
              <a:t>Development and understanding of the self-assembled structures formed by </a:t>
            </a:r>
            <a:r>
              <a:rPr lang="en-US" sz="2200" dirty="0" err="1" smtClean="0"/>
              <a:t>amphiphilic</a:t>
            </a:r>
            <a:r>
              <a:rPr lang="en-US" sz="2200" dirty="0" smtClean="0"/>
              <a:t> molecules</a:t>
            </a:r>
          </a:p>
          <a:p>
            <a:pPr marL="0" algn="just">
              <a:buNone/>
            </a:pPr>
            <a:endParaRPr lang="en-US" sz="2200" dirty="0" smtClean="0"/>
          </a:p>
          <a:p>
            <a:pPr marL="0" algn="just">
              <a:buNone/>
            </a:pPr>
            <a:r>
              <a:rPr lang="en-US" sz="2200" dirty="0" err="1" smtClean="0"/>
              <a:t>Amphiphiles</a:t>
            </a:r>
            <a:r>
              <a:rPr lang="en-US" sz="2200" dirty="0" smtClean="0"/>
              <a:t> with a polar head group and non-polar tail are the basic building blocks of </a:t>
            </a:r>
            <a:r>
              <a:rPr lang="en-US" sz="2200" dirty="0" err="1" smtClean="0"/>
              <a:t>supramolecular</a:t>
            </a:r>
            <a:r>
              <a:rPr lang="en-US" sz="2200" dirty="0" smtClean="0"/>
              <a:t> self-assemblies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  <a:p>
            <a:pPr marL="0" algn="just">
              <a:buNone/>
            </a:pPr>
            <a:endParaRPr lang="el-GR" dirty="0"/>
          </a:p>
        </p:txBody>
      </p:sp>
      <p:pic>
        <p:nvPicPr>
          <p:cNvPr id="8" name="7 - Εικόνα" descr="DNA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3994" y="1484784"/>
            <a:ext cx="2035127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Self- assembly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algn="just">
              <a:buNone/>
            </a:pPr>
            <a:r>
              <a:rPr lang="en-US" dirty="0" smtClean="0"/>
              <a:t>Structural diversity of the </a:t>
            </a:r>
            <a:r>
              <a:rPr lang="en-US" dirty="0" err="1" smtClean="0"/>
              <a:t>amphiphilic</a:t>
            </a:r>
            <a:r>
              <a:rPr lang="en-US" dirty="0" smtClean="0"/>
              <a:t> molecules and modes of</a:t>
            </a:r>
            <a:r>
              <a:rPr lang="el-GR" dirty="0" smtClean="0"/>
              <a:t> </a:t>
            </a:r>
            <a:r>
              <a:rPr lang="en-US" dirty="0" smtClean="0"/>
              <a:t>interactions among themselves in varying medium result in the formation of self-assembled</a:t>
            </a:r>
            <a:r>
              <a:rPr lang="el-GR" dirty="0" smtClean="0"/>
              <a:t> </a:t>
            </a:r>
            <a:r>
              <a:rPr lang="fr-FR" dirty="0" smtClean="0"/>
              <a:t>structures </a:t>
            </a:r>
            <a:r>
              <a:rPr lang="fr-FR" dirty="0" err="1" smtClean="0"/>
              <a:t>like</a:t>
            </a:r>
            <a:r>
              <a:rPr lang="el-GR" dirty="0" smtClean="0"/>
              <a:t>:</a:t>
            </a:r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fr-FR" dirty="0" smtClean="0"/>
              <a:t>micelles, </a:t>
            </a: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fr-FR" dirty="0" smtClean="0"/>
              <a:t>reverse micelles, </a:t>
            </a: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fr-FR" dirty="0" err="1" smtClean="0"/>
              <a:t>microemulsions</a:t>
            </a:r>
            <a:r>
              <a:rPr lang="fr-FR" dirty="0" smtClean="0"/>
              <a:t>, </a:t>
            </a: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crystals</a:t>
            </a:r>
            <a:r>
              <a:rPr lang="fr-FR" dirty="0" smtClean="0"/>
              <a:t>, </a:t>
            </a: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fr-FR" dirty="0" err="1" smtClean="0"/>
              <a:t>vesicles</a:t>
            </a:r>
            <a:r>
              <a:rPr lang="fr-FR" dirty="0" smtClean="0"/>
              <a:t>,</a:t>
            </a: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fr-FR" dirty="0" smtClean="0"/>
              <a:t>fibres,</a:t>
            </a:r>
            <a:r>
              <a:rPr lang="el-GR" dirty="0" smtClean="0"/>
              <a:t> </a:t>
            </a:r>
          </a:p>
          <a:p>
            <a:pPr marL="0" algn="just">
              <a:buFont typeface="Wingdings" pitchFamily="2" charset="2"/>
              <a:buChar char="ü"/>
            </a:pPr>
            <a:r>
              <a:rPr lang="en-US" dirty="0" smtClean="0"/>
              <a:t>gels and </a:t>
            </a:r>
            <a:endParaRPr lang="el-GR" dirty="0" smtClean="0"/>
          </a:p>
          <a:p>
            <a:pPr marL="0" algn="just">
              <a:buFont typeface="Wingdings" pitchFamily="2" charset="2"/>
              <a:buChar char="ü"/>
            </a:pPr>
            <a:r>
              <a:rPr lang="en-US" dirty="0" smtClean="0"/>
              <a:t>many others</a:t>
            </a:r>
            <a:endParaRPr lang="el-GR" dirty="0" smtClean="0"/>
          </a:p>
          <a:p>
            <a:pPr marL="0" algn="just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5</a:t>
            </a:fld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Different expression of supramolecular self assemblies</a:t>
            </a:r>
            <a:endParaRPr lang="el-GR" sz="2800" b="1" dirty="0" smtClean="0"/>
          </a:p>
        </p:txBody>
      </p:sp>
      <p:pic>
        <p:nvPicPr>
          <p:cNvPr id="5" name="4 - Θέση περιεχομένου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37920"/>
            <a:ext cx="4608512" cy="4699670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6</a:t>
            </a:fld>
            <a:endParaRPr lang="el-GR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6165304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Sarkar</a:t>
            </a:r>
            <a:r>
              <a:rPr lang="en-US" sz="1400" dirty="0" smtClean="0"/>
              <a:t> et al., “</a:t>
            </a:r>
            <a:r>
              <a:rPr lang="en-US" sz="1400" b="1" dirty="0" smtClean="0"/>
              <a:t>Tailor-Made Self-Assemblies from Functionalized </a:t>
            </a:r>
            <a:r>
              <a:rPr lang="en-US" sz="1400" b="1" dirty="0" err="1" smtClean="0"/>
              <a:t>Amphiphiles</a:t>
            </a:r>
            <a:r>
              <a:rPr lang="en-US" sz="1400" b="1" dirty="0" smtClean="0"/>
              <a:t>: Diversity and Applications</a:t>
            </a:r>
            <a:r>
              <a:rPr lang="en-US" sz="1400" dirty="0" smtClean="0"/>
              <a:t>”, ACS Pub, 2018</a:t>
            </a:r>
            <a:endParaRPr lang="el-G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Some interesting applications </a:t>
            </a:r>
            <a:endParaRPr lang="el-GR" sz="40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Synthesis of Polyaniline </a:t>
            </a:r>
            <a:r>
              <a:rPr lang="en-US" sz="2800" b="1" dirty="0" err="1" smtClean="0"/>
              <a:t>Nanotubes</a:t>
            </a:r>
            <a:r>
              <a:rPr lang="en-US" sz="2800" b="1" dirty="0" smtClean="0"/>
              <a:t> Using Self-Assembly : Application in gas sensing</a:t>
            </a:r>
            <a:endParaRPr lang="el-GR" sz="28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8</a:t>
            </a:fld>
            <a:endParaRPr lang="el-GR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057781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Yin et al., </a:t>
            </a:r>
            <a:r>
              <a:rPr lang="en-US" sz="1400" b="1" dirty="0" smtClean="0"/>
              <a:t>“Facile Synthesis of Polyaniline </a:t>
            </a:r>
            <a:r>
              <a:rPr lang="en-US" sz="1400" b="1" dirty="0" err="1" smtClean="0"/>
              <a:t>Nanotubes</a:t>
            </a:r>
            <a:r>
              <a:rPr lang="en-US" sz="1400" b="1" dirty="0" smtClean="0"/>
              <a:t> Using Self-Assembly Method Based on the Hydrogen Bonding: Mechanism and Application in Gas Sensing”</a:t>
            </a:r>
            <a:r>
              <a:rPr lang="en-US" sz="1400" dirty="0" smtClean="0"/>
              <a:t>, Polymers, 2017</a:t>
            </a:r>
            <a:endParaRPr lang="el-GR" sz="1400" dirty="0" smtClean="0"/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55576" y="155679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Environmental problems (Toxic gases)</a:t>
            </a:r>
          </a:p>
          <a:p>
            <a:endParaRPr lang="en-US" sz="2000" dirty="0" smtClean="0"/>
          </a:p>
          <a:p>
            <a:r>
              <a:rPr lang="en-US" sz="2000" dirty="0" smtClean="0"/>
              <a:t>Semiconductor gas sensors :     </a:t>
            </a:r>
          </a:p>
          <a:p>
            <a:pPr>
              <a:buFontTx/>
              <a:buChar char="-"/>
            </a:pPr>
            <a:r>
              <a:rPr lang="en-US" sz="2000" dirty="0" smtClean="0"/>
              <a:t>high sensitivity</a:t>
            </a:r>
          </a:p>
          <a:p>
            <a:pPr>
              <a:buFontTx/>
              <a:buChar char="-"/>
            </a:pPr>
            <a:r>
              <a:rPr lang="en-US" sz="2000" dirty="0" smtClean="0"/>
              <a:t>fast response time</a:t>
            </a:r>
          </a:p>
          <a:p>
            <a:pPr>
              <a:buFontTx/>
              <a:buChar char="-"/>
            </a:pPr>
            <a:r>
              <a:rPr lang="en-US" sz="2000" dirty="0" smtClean="0"/>
              <a:t>simple fabrication, and </a:t>
            </a:r>
          </a:p>
          <a:p>
            <a:pPr>
              <a:buFontTx/>
              <a:buChar char="-"/>
            </a:pPr>
            <a:r>
              <a:rPr lang="en-US" sz="2000" dirty="0" smtClean="0"/>
              <a:t>Low cost</a:t>
            </a:r>
            <a:endParaRPr lang="el-GR" sz="2000" dirty="0" smtClean="0"/>
          </a:p>
          <a:p>
            <a:r>
              <a:rPr lang="en-US" sz="2000" dirty="0" smtClean="0"/>
              <a:t>Vast used are the metal-oxide semiconductor (MOS), such as</a:t>
            </a:r>
          </a:p>
          <a:p>
            <a:r>
              <a:rPr lang="el-GR" sz="2000" dirty="0" smtClean="0"/>
              <a:t>SnO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, το ZnO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και το Fe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O</a:t>
            </a:r>
            <a:r>
              <a:rPr lang="el-GR" sz="2000" baseline="-25000" dirty="0" smtClean="0"/>
              <a:t>3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5148064" y="2492896"/>
            <a:ext cx="3074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Problem!!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work at high temperature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99592" y="4869160"/>
            <a:ext cx="5783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solution… </a:t>
            </a:r>
          </a:p>
          <a:p>
            <a:endParaRPr lang="en-US" dirty="0" smtClean="0"/>
          </a:p>
          <a:p>
            <a:r>
              <a:rPr lang="en-US" dirty="0" smtClean="0"/>
              <a:t>Conducting polymers (CPs)</a:t>
            </a:r>
            <a:r>
              <a:rPr lang="el-GR" dirty="0" smtClean="0"/>
              <a:t> </a:t>
            </a:r>
            <a:r>
              <a:rPr lang="en-US" dirty="0" smtClean="0"/>
              <a:t>and especially </a:t>
            </a:r>
            <a:r>
              <a:rPr lang="en-US" b="1" dirty="0" smtClean="0"/>
              <a:t>polyaniline (PANI)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A393-465F-41B1-A670-209847186EC1}" type="slidenum">
              <a:rPr lang="el-GR" sz="1400" smtClean="0"/>
              <a:pPr/>
              <a:t>9</a:t>
            </a:fld>
            <a:endParaRPr lang="el-GR" sz="1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Synthesis of Polyaniline </a:t>
            </a:r>
            <a:r>
              <a:rPr lang="en-US" sz="2800" b="1" dirty="0" err="1" smtClean="0"/>
              <a:t>Nanotubes</a:t>
            </a:r>
            <a:r>
              <a:rPr lang="en-US" sz="2800" b="1" dirty="0" smtClean="0"/>
              <a:t> Using Self-Assembly : Application in gas sensing</a:t>
            </a:r>
            <a:endParaRPr lang="el-GR" sz="2800" b="1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057781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Yin et al., </a:t>
            </a:r>
            <a:r>
              <a:rPr lang="en-US" sz="1400" b="1" dirty="0" smtClean="0"/>
              <a:t>“Facile Synthesis of Polyaniline </a:t>
            </a:r>
            <a:r>
              <a:rPr lang="en-US" sz="1400" b="1" dirty="0" err="1" smtClean="0"/>
              <a:t>Nanotubes</a:t>
            </a:r>
            <a:r>
              <a:rPr lang="en-US" sz="1400" b="1" dirty="0" smtClean="0"/>
              <a:t> Using Self-Assembly Method Based on the Hydrogen Bonding: Mechanism and Application in Gas Sensing”</a:t>
            </a:r>
            <a:r>
              <a:rPr lang="en-US" sz="1400" dirty="0" smtClean="0"/>
              <a:t>, Polymers, 2017</a:t>
            </a:r>
            <a:endParaRPr lang="el-GR" sz="1400" dirty="0" smtClean="0"/>
          </a:p>
          <a:p>
            <a:endParaRPr lang="el-GR" dirty="0"/>
          </a:p>
        </p:txBody>
      </p:sp>
      <p:pic>
        <p:nvPicPr>
          <p:cNvPr id="12" name="11 - Θέση περιεχομένου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168170" cy="3171795"/>
          </a:xfrm>
        </p:spPr>
      </p:pic>
      <p:pic>
        <p:nvPicPr>
          <p:cNvPr id="13" name="12 - Εικόνα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852936"/>
            <a:ext cx="4101441" cy="3096344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4716016" y="1556792"/>
            <a:ext cx="42484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images of PANI with CA/ANI: (a) 0,01 (c) 0,1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686</Words>
  <Application>Microsoft Office PowerPoint</Application>
  <PresentationFormat>Προβολή στην οθόνη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Self- assembly Supramolecular chemistry</vt:lpstr>
      <vt:lpstr> What is self-assembly </vt:lpstr>
      <vt:lpstr>Self- assembly</vt:lpstr>
      <vt:lpstr>Self- assembly</vt:lpstr>
      <vt:lpstr>Self- assembly</vt:lpstr>
      <vt:lpstr>Different expression of supramolecular self assemblies</vt:lpstr>
      <vt:lpstr>Διαφάνεια 7</vt:lpstr>
      <vt:lpstr>Synthesis of Polyaniline Nanotubes Using Self-Assembly : Application in gas sensing</vt:lpstr>
      <vt:lpstr>Synthesis of Polyaniline Nanotubes Using Self-Assembly : Application in gas sensing</vt:lpstr>
      <vt:lpstr>Synthesis of Polyaniline Nanotubes Using Self-Assembly: Application in gas sensing</vt:lpstr>
      <vt:lpstr>Synthesis of Polyaniline Nanotubes Using Self-Assembly: Application in gas sensing</vt:lpstr>
      <vt:lpstr>Molecular interactions and self-assembled structures of typical lipopeptides</vt:lpstr>
      <vt:lpstr>How we study self-assembly processes</vt:lpstr>
      <vt:lpstr>Self-assembly of charged fluorophores</vt:lpstr>
      <vt:lpstr>Self-assembly of charged fluorophores</vt:lpstr>
      <vt:lpstr>Self-assembly of charged fluorophores</vt:lpstr>
      <vt:lpstr>The synthesis scheme of bodipy-based coordination polymers (MOFs)</vt:lpstr>
      <vt:lpstr>The synthesis scheme of bodipy-based coordination polymers (MOFs)</vt:lpstr>
      <vt:lpstr> Nanostructured self-assembles based on preorganized fluorophores </vt:lpstr>
      <vt:lpstr>Self-organizing molecular probes</vt:lpstr>
      <vt:lpstr>Ευχαριστώ για την προσοχή σας!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 assembly  Supramolecular chemistry</dc:title>
  <dc:creator>Marilena</dc:creator>
  <cp:lastModifiedBy>Marilena</cp:lastModifiedBy>
  <cp:revision>136</cp:revision>
  <dcterms:created xsi:type="dcterms:W3CDTF">2019-05-08T16:37:01Z</dcterms:created>
  <dcterms:modified xsi:type="dcterms:W3CDTF">2019-05-21T20:00:06Z</dcterms:modified>
</cp:coreProperties>
</file>